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57" r:id="rId13"/>
    <p:sldId id="268" r:id="rId14"/>
    <p:sldId id="269" r:id="rId15"/>
    <p:sldId id="270" r:id="rId16"/>
    <p:sldId id="271" r:id="rId17"/>
    <p:sldId id="272" r:id="rId18"/>
    <p:sldId id="266" r:id="rId19"/>
    <p:sldId id="283" r:id="rId20"/>
    <p:sldId id="276" r:id="rId21"/>
    <p:sldId id="274" r:id="rId22"/>
    <p:sldId id="273" r:id="rId23"/>
    <p:sldId id="278" r:id="rId24"/>
    <p:sldId id="279" r:id="rId25"/>
    <p:sldId id="275" r:id="rId26"/>
    <p:sldId id="277" r:id="rId27"/>
    <p:sldId id="280" r:id="rId28"/>
    <p:sldId id="285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4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132DE39-9337-4C24-BEA7-847596221EF7}" type="datetimeFigureOut">
              <a:rPr lang="ru-RU" smtClean="0"/>
              <a:t>15.07.2015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329682-7F21-4D20-9828-33CC60E328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07127" y="662452"/>
            <a:ext cx="69739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0">
                  <a:noFill/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МБУК «ЦБС Дивеевского района»</a:t>
            </a:r>
          </a:p>
          <a:p>
            <a:pPr algn="ctr"/>
            <a:r>
              <a:rPr lang="ru-RU" sz="2000" b="1" dirty="0" smtClean="0">
                <a:ln w="19050">
                  <a:noFill/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Центральная районная  библиотека</a:t>
            </a:r>
            <a:r>
              <a:rPr lang="ru-RU" sz="2000" b="1" cap="none" spc="0" dirty="0" smtClean="0">
                <a:ln w="19050">
                  <a:noFill/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sz="2000" b="1" cap="none" spc="0" dirty="0">
              <a:ln w="19050">
                <a:noFill/>
                <a:prstDash val="solid"/>
              </a:ln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9811" y="1628800"/>
            <a:ext cx="8036174" cy="48167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рамках конкурса среди муниципальных библиотек Нижегородской области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лучшую книжную выставку </a:t>
            </a:r>
          </a:p>
          <a:p>
            <a:pPr algn="ctr"/>
            <a:r>
              <a:rPr lang="ru-RU" sz="1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«Сергий  Радонежский – символ добра и святости, небесный покровитель России»</a:t>
            </a:r>
          </a:p>
          <a:p>
            <a:pPr algn="ctr"/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редставляет  книжно-иллюстративную выставку</a:t>
            </a:r>
          </a:p>
          <a:p>
            <a:pPr algn="ctr"/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Дивеево</a:t>
            </a:r>
          </a:p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2014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8" y="3717032"/>
            <a:ext cx="7966330" cy="13339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810">
            <a:off x="781097" y="607729"/>
            <a:ext cx="1059137" cy="72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7596336" y="533384"/>
            <a:ext cx="718124" cy="6619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6336" y="575867"/>
            <a:ext cx="8146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12+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Valerij_Malyshev_-_Batyushka_Sergij_Radonezhskij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0129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ttp://img11.nnm.me/7/8/b/3/f/7cf33716e64c6276b225cf9f5f2_pr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89525"/>
            <a:ext cx="2952750" cy="434340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995936" y="4725144"/>
            <a:ext cx="45720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Шир</a:t>
            </a:r>
            <a:r>
              <a:rPr lang="ru-RU" sz="1600" b="1" dirty="0" smtClean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корад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  А. Б. </a:t>
            </a:r>
          </a:p>
          <a:p>
            <a:pPr algn="just"/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Куликовская битва и рождение Московской Руси / А. Б.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Широкорад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– М.: Вече, 2005. – 416 с.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1251790"/>
            <a:ext cx="4572000" cy="2585323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Битва на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Куликовом поле, как и другие события времен ига, стала темой сотен научных и популярных изданий. Тем не менее именно этот раздел нашей истории содержит множество спорных моментов, загадок и тайн. 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. Б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. Широкорад предлагает свои ответы на вопросы или информацию для размышления по многим ключевым вопросам нашей истории.</a:t>
            </a:r>
          </a:p>
        </p:txBody>
      </p:sp>
    </p:spTree>
    <p:extLst>
      <p:ext uri="{BB962C8B-B14F-4D97-AF65-F5344CB8AC3E}">
        <p14:creationId xmlns:p14="http://schemas.microsoft.com/office/powerpoint/2010/main" val="87151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24\Desktop\радонежский\Мокшановой\цита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69" y="1988840"/>
            <a:ext cx="6192687" cy="4266129"/>
          </a:xfrm>
          <a:prstGeom prst="rect">
            <a:avLst/>
          </a:prstGeom>
          <a:ln>
            <a:solidFill>
              <a:srgbClr val="66409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32" y="476672"/>
            <a:ext cx="6012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69" y="1196752"/>
            <a:ext cx="6271508" cy="468558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394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4" descr="Избранные жития русских святых X - XV вв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 bwMode="auto">
          <a:xfrm>
            <a:off x="576039" y="1340768"/>
            <a:ext cx="2843961" cy="41457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608455" y="5204776"/>
            <a:ext cx="4900407" cy="6586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Избранные жития русских святых (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 – ХV в. в.).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М.: Мол. Гвардия, 1992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383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с., ил.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08456" y="1340768"/>
            <a:ext cx="4900407" cy="3077766"/>
          </a:xfrm>
          <a:prstGeom prst="rect">
            <a:avLst/>
          </a:prstGeom>
          <a:noFill/>
          <a:ln>
            <a:solidFill>
              <a:srgbClr val="66409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В книгу включены жития великих русских подвижников,  с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вятых, чтимых Русской Православной Церковью, -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благоверных князей, собирателей и хранителей Русской з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емли; святителей, стоявших у кормила Русской Церкви;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 настоятелей православных русских монастырей;  иноков, посвятивших всю свою жизнь служению Бога; мучеников, пострадавших за веру. Среди них – житие п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реподобного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Сергия Радонежского.</a:t>
            </a:r>
            <a:endParaRPr lang="ru-RU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yrillicOld" pitchFamily="2" charset="0"/>
              <a:cs typeface="Times New Roman" pitchFamily="18" charset="0"/>
            </a:endParaRPr>
          </a:p>
          <a:p>
            <a:endParaRPr lang="ru-RU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ruslania.com/pictures/big/97859533635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/>
          <a:stretch/>
        </p:blipFill>
        <p:spPr bwMode="auto">
          <a:xfrm>
            <a:off x="745349" y="1412776"/>
            <a:ext cx="2952328" cy="447882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916242" y="1423329"/>
            <a:ext cx="4572000" cy="1200329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Книга, которую вы держите в руках, рассказывает о христианских монастырях, ставших поистине национальными святынями.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79635" y="2967335"/>
            <a:ext cx="18473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6242" y="5060604"/>
            <a:ext cx="45720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Ионина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Н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А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100 великих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монастырей  /</a:t>
            </a:r>
          </a:p>
          <a:p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А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Ионина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.: Вече, 2006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480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 </a:t>
            </a:r>
            <a:endParaRPr lang="ru-RU" sz="1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100 великих).</a:t>
            </a:r>
          </a:p>
        </p:txBody>
      </p:sp>
    </p:spTree>
    <p:extLst>
      <p:ext uri="{BB962C8B-B14F-4D97-AF65-F5344CB8AC3E}">
        <p14:creationId xmlns:p14="http://schemas.microsoft.com/office/powerpoint/2010/main" val="319120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Низовский А. Ю. Самые знаменитые монастыри и храмы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63192"/>
            <a:ext cx="3096345" cy="442373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3930121" y="1461146"/>
            <a:ext cx="4572000" cy="2942922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>
            <a:spAutoFit/>
          </a:bodyPr>
          <a:lstStyle/>
          <a:p>
            <a:pPr lvl="0" algn="just" eaLnBrk="0" fontAlgn="base" hangingPunct="0">
              <a:lnSpc>
                <a:spcPct val="115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Книга рассказывает о знаменитых храмах и монастырях России, об их увлекательной истории, архитектуре, их основателях – преподобных старцах, самых почитаемых на Руси святых, о государственных и церковных деятелях России, о тех кто строил и украшал прославленные русские храмы, о всех тех, чьими трудами создан зримый образ Святой Руси.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30122" y="4985164"/>
            <a:ext cx="4572000" cy="9417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15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Низовский, А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Ю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Самые знаменитые монастыри и храмы России / А. Ю. Низовсксий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-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М.: Вече, 2002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-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464 с.</a:t>
            </a:r>
          </a:p>
        </p:txBody>
      </p:sp>
    </p:spTree>
    <p:extLst>
      <p:ext uri="{BB962C8B-B14F-4D97-AF65-F5344CB8AC3E}">
        <p14:creationId xmlns:p14="http://schemas.microsoft.com/office/powerpoint/2010/main" val="40735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07904" y="1412776"/>
            <a:ext cx="4752528" cy="2363724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15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В иллюстрированном справочнике публикуются статьи о всех действующих в России и за рубежом монастырях Русской Православной Церкви, их истории, храмах, святынях, архитектуре. В том числе и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Свято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– Троице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– Сергиева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Лавра.</a:t>
            </a:r>
          </a:p>
          <a:p>
            <a:pPr marL="273050" lvl="0" indent="-273050" eaLnBrk="0" fontAlgn="base" hangingPunct="0">
              <a:lnSpc>
                <a:spcPct val="115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buFont typeface="Wingdings 2" pitchFamily="18" charset="2"/>
              <a:buChar char=""/>
            </a:pPr>
            <a:endParaRPr lang="ru-RU" sz="1600" dirty="0">
              <a:solidFill>
                <a:srgbClr val="000000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4282047"/>
            <a:ext cx="4752528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Русская Православная Церковь . Монастыри: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энциклопедический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справочник / Под общ. ред. архиепископа Бронницкого Тихона; сост. А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Никольский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М.: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Изд-во Московской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Патриархии: Республика,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2000.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464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.: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илл.</a:t>
            </a:r>
            <a:endParaRPr lang="ru-RU" sz="1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2"/>
          <a:stretch/>
        </p:blipFill>
        <p:spPr bwMode="auto">
          <a:xfrm>
            <a:off x="624995" y="1412776"/>
            <a:ext cx="2869710" cy="4192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SERVER-PC\Users\Public\1\1\Рисунок (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79266"/>
            <a:ext cx="3104333" cy="426176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539552" y="908720"/>
            <a:ext cx="4163443" cy="9417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ru-RU" sz="16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700-летие со дня рождения преподобного Сергия: [спец. выпуск] // Дамаскин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2014.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№ 2.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С. 80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1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97784" y="5157192"/>
            <a:ext cx="416344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Памятник Сергию </a:t>
            </a:r>
            <a:r>
              <a:rPr lang="ru-RU" sz="160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Радонежскому в селе Радонеж. 1988 год. Скульптор В. М. Клыков, архитектор </a:t>
            </a:r>
            <a:r>
              <a:rPr lang="ru-RU" sz="160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ru-RU" sz="160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И. Семержиев</a:t>
            </a:r>
          </a:p>
        </p:txBody>
      </p:sp>
      <p:pic>
        <p:nvPicPr>
          <p:cNvPr id="1026" name="Picture 2" descr="C:\Users\Администратор\Pictures\Сергий радонежский\памятни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002657" cy="41194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3964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56" y="548679"/>
            <a:ext cx="6264696" cy="1376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0" y="2065753"/>
            <a:ext cx="3767657" cy="300975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641754" y="5226853"/>
            <a:ext cx="3767657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Икона «Явление пресвятой Богородицы Сергию Радонежскому» , 1588 г. Троице-Сергиева Лавра, Евстафий Головкин.</a:t>
            </a:r>
            <a:endParaRPr lang="ru-RU" sz="1600" b="1" dirty="0">
              <a:ln w="1905"/>
              <a:solidFill>
                <a:srgbClr val="66409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://pravicon.com/download/i1364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5753"/>
            <a:ext cx="2448272" cy="300403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4609718" y="5226853"/>
            <a:ext cx="3844038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sz="1600" b="1" dirty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"Сергий Радонежский". Центральная Россия, последняя треть XIX века. Дерево, левкас, сусальное золочение, темпера. 18х14,5.</a:t>
            </a:r>
          </a:p>
        </p:txBody>
      </p:sp>
    </p:spTree>
    <p:extLst>
      <p:ext uri="{BB962C8B-B14F-4D97-AF65-F5344CB8AC3E}">
        <p14:creationId xmlns:p14="http://schemas.microsoft.com/office/powerpoint/2010/main" val="307781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ttp://axss.ru/Img/75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9" y="1714533"/>
            <a:ext cx="2665295" cy="395542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594471" y="1731023"/>
            <a:ext cx="4896544" cy="2585323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В книге публикуется оригинальный текст Жития Сергия Радонежского, написанного сподвижником Андрея Рублева Епифанием Премудрым, а также дополнения из других средневековых сочинений. Далее помещены "Историческая выпись" Екатерины II и переложения Жития, в разное время созданные Е. Голубинским, В. Ключевским, Б. Зайцевым,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yrillicOld" pitchFamily="2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Г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. Федотовым.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94471" y="5077954"/>
            <a:ext cx="489654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Жизнь и житие Сергия Радонежского / сост. </a:t>
            </a:r>
            <a:endParaRPr lang="ru-RU" sz="1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 В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Колесова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М.: Сов. Россия, 1991. 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368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</a:t>
            </a:r>
          </a:p>
        </p:txBody>
      </p:sp>
    </p:spTree>
    <p:extLst>
      <p:ext uri="{BB962C8B-B14F-4D97-AF65-F5344CB8AC3E}">
        <p14:creationId xmlns:p14="http://schemas.microsoft.com/office/powerpoint/2010/main" val="7886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38426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02008" y="620688"/>
            <a:ext cx="271741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yrillicOld" pitchFamily="2" charset="0"/>
              </a:rPr>
              <a:t>1314 – 2014</a:t>
            </a:r>
            <a:endParaRPr lang="ru-RU" sz="40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yrillicOld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509" y="1484784"/>
            <a:ext cx="7416824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yrillicOld" pitchFamily="2" charset="0"/>
              </a:rPr>
              <a:t>к</a:t>
            </a:r>
            <a:r>
              <a:rPr lang="ru-RU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yrillicOld" pitchFamily="2" charset="0"/>
              </a:rPr>
              <a:t> 700-летию 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yrillicOld" pitchFamily="2" charset="0"/>
              </a:rPr>
              <a:t>Сергия  Радонежского</a:t>
            </a:r>
            <a:endParaRPr lang="ru-RU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yrillicOld" pitchFamily="2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47" y="2996952"/>
            <a:ext cx="443294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56967" y="5958572"/>
            <a:ext cx="659033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Преподобный Сергий по Руси. Художник </a:t>
            </a:r>
            <a:r>
              <a:rPr lang="ru-RU" b="1" cap="none" spc="0" dirty="0" err="1" smtClean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Евфошкин</a:t>
            </a:r>
            <a:r>
              <a:rPr lang="ru-RU" b="1" cap="none" spc="0" dirty="0" smtClean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Сергей  </a:t>
            </a:r>
            <a:endParaRPr lang="ru-RU" b="1" cap="none" spc="0" dirty="0">
              <a:ln w="1905"/>
              <a:solidFill>
                <a:srgbClr val="66409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3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4" y="108664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libex.ru/dimg/4ea5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r="-74" b="1649"/>
          <a:stretch/>
        </p:blipFill>
        <p:spPr bwMode="auto">
          <a:xfrm>
            <a:off x="849744" y="1481978"/>
            <a:ext cx="2752438" cy="425127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851920" y="1481978"/>
            <a:ext cx="4752528" cy="2959272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F3A447"/>
              </a:buClr>
              <a:buSzPct val="85000"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Центральное место в четвертом выпуске серии «Памятники литературы Древней Руси» занимают произведения, составившие цикл о Куликовской битве, посвященные освобождению Руси от полуторавекового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татаро -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монгольского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ига -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«Задонщина», «Сказание о Мамаевом побоище» и др., а также примыкающее к ним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«Житие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Сергия Радонежского».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5052447"/>
            <a:ext cx="4752528" cy="9417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F3A447"/>
              </a:buClr>
              <a:buSzPct val="85000"/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lang="ru-RU" sz="1600" b="1" dirty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ятники литературы Древней Руси. XIV– середина XV века. / Вступ.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Стать Д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С. Лихачева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М.: Худож.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1981.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606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</a:t>
            </a:r>
          </a:p>
        </p:txBody>
      </p:sp>
    </p:spTree>
    <p:extLst>
      <p:ext uri="{BB962C8B-B14F-4D97-AF65-F5344CB8AC3E}">
        <p14:creationId xmlns:p14="http://schemas.microsoft.com/office/powerpoint/2010/main" val="2132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14523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45" y="1327164"/>
            <a:ext cx="2664296" cy="420367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3851920" y="1326984"/>
            <a:ext cx="4572000" cy="2031325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С какой любовью написана эта небольшая книжка. Чувствуется, что Зайцев не случайно выбрал именно этого русского святого... Шесть веков пронеслось, и сквозь шесть веков сияет нам тихий, воистину неземной, свет его лица.</a:t>
            </a:r>
          </a:p>
          <a:p>
            <a:pPr algn="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                        З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. Н.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Гиппиус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4365104"/>
            <a:ext cx="4571999" cy="12249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Зайцев, Б. К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Преподобный Сергий Радонежский: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рассказы, повесть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 Сост.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А. В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Диенко; </a:t>
            </a:r>
            <a:r>
              <a:rPr lang="ru-RU" sz="16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М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Осипова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М.: Современник,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1991.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128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</a:t>
            </a:r>
          </a:p>
        </p:txBody>
      </p:sp>
    </p:spTree>
    <p:extLst>
      <p:ext uri="{BB962C8B-B14F-4D97-AF65-F5344CB8AC3E}">
        <p14:creationId xmlns:p14="http://schemas.microsoft.com/office/powerpoint/2010/main" val="410911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0" y="114523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80" y="1340768"/>
            <a:ext cx="2640402" cy="367240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3387762" y="1268760"/>
            <a:ext cx="5219778" cy="3343223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15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sz="17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         Роман </a:t>
            </a:r>
            <a:r>
              <a:rPr lang="ru-RU" sz="17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известного писателя-историка </a:t>
            </a:r>
            <a:r>
              <a:rPr lang="ru-RU" sz="17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Д. М. Балашова посвящен </a:t>
            </a:r>
            <a:r>
              <a:rPr lang="ru-RU" sz="17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великому подвижнику русской земли Преподобному Сергию Радонежскому.</a:t>
            </a:r>
          </a:p>
          <a:p>
            <a:pPr lvl="0" algn="just" eaLnBrk="0" fontAlgn="base" hangingPunct="0">
              <a:lnSpc>
                <a:spcPct val="115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sz="175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В книге «Похвала Сергию» писатель продолжает главную тему своего творчества - рассказ о создании Московской Руси. Героем этого романа является ростовчанин Варфоломей Кириллович, в монашестве Сергий Радонежский. </a:t>
            </a:r>
            <a:r>
              <a:rPr lang="ru-RU" sz="17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 pitchFamily="34" charset="0"/>
                <a:cs typeface="Times New Roman" pitchFamily="18" charset="0"/>
              </a:rPr>
              <a:t>Перед читателем проходит славная и нелегкая жизнь этого легендарного человека от рождения до смерти.</a:t>
            </a:r>
            <a:endParaRPr lang="ru-RU" sz="175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yrillicOld" pitchFamily="2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7762" y="5301208"/>
            <a:ext cx="521977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Балашов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, Д. Похвала Сергию / Дмитрий Балашов // Роман – газета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1993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№ 3.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97.</a:t>
            </a:r>
            <a:endParaRPr lang="ru-RU" sz="16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58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14523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81" y="2352732"/>
            <a:ext cx="2713494" cy="388225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2" name="Прямоугольник 1"/>
          <p:cNvSpPr/>
          <p:nvPr/>
        </p:nvSpPr>
        <p:spPr>
          <a:xfrm>
            <a:off x="5076056" y="5373216"/>
            <a:ext cx="3240361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Нестеров Михаил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Васильевич . </a:t>
            </a:r>
          </a:p>
          <a:p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Отрок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Варфоломей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Picture 2" descr="C:\Users\Администратор\Pictures\Сергий радонежский\ОТРОК Варфоломе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09" y="860089"/>
            <a:ext cx="2307053" cy="432032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755576" y="628235"/>
            <a:ext cx="4608512" cy="14824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Федорец, А.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Сергия Радонежского в живописи Михаила Васильевича Нестерова / А. Федорец // Наш современник. – 2012. – №5. – С. 274 – 281.</a:t>
            </a:r>
          </a:p>
          <a:p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14523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ala фото - Труды преподобного Сергия Православные знакомства - Православная Социальная Се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75" y="1365672"/>
            <a:ext cx="6096000" cy="31432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256808" y="692696"/>
            <a:ext cx="64087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Труды 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преподобного Сергия .  Триптих  1896-1897 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4869160"/>
            <a:ext cx="734481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Атрощенко, О.</a:t>
            </a:r>
          </a:p>
          <a:p>
            <a:pPr algn="just">
              <a:defRPr/>
            </a:pP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«Раскалённый убор православия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»: преподобный 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Сергий Радонежский и тема святости в живописи Михаила Нестерова / Ольга  Атрощенко // Родина. – 2014. – №5. – С. 98-103.</a:t>
            </a:r>
          </a:p>
        </p:txBody>
      </p:sp>
    </p:spTree>
    <p:extLst>
      <p:ext uri="{BB962C8B-B14F-4D97-AF65-F5344CB8AC3E}">
        <p14:creationId xmlns:p14="http://schemas.microsoft.com/office/powerpoint/2010/main" val="38593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14523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Набор гения: Интересные экспонаты на выставках. Ваш досу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221486" cy="352735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679740" y="4941168"/>
            <a:ext cx="7704856" cy="10479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F3A447"/>
              </a:buClr>
              <a:buSzPct val="85000"/>
              <a:defRPr/>
            </a:pP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Нестеров, М. В. Видение отроку Варфоломею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1890 г.: 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Государственная Третьяковская галерея: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[репродукция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] / М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 В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 Нестеров // Русская историческая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живопись.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.: Белый Город, [2001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].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 24-25.</a:t>
            </a:r>
          </a:p>
        </p:txBody>
      </p:sp>
    </p:spTree>
    <p:extLst>
      <p:ext uri="{BB962C8B-B14F-4D97-AF65-F5344CB8AC3E}">
        <p14:creationId xmlns:p14="http://schemas.microsoft.com/office/powerpoint/2010/main" val="41343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14523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3" y="2204864"/>
            <a:ext cx="3087551" cy="403244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Picture 7" descr="http://www.ljplus.ru/img4/s/e/sergeysmirenniy/SergiyStroitel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69" y="2636912"/>
            <a:ext cx="4320678" cy="268797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698475" y="832915"/>
            <a:ext cx="563850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Рерих, Н. Святой Сергий 1932г.: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[репродукция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]  / Николай Рерих // Из коллекции международного Центра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Рерихов.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Ашау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 Германия: Мировая спираль, 1997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60- 61.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57914" y="5676096"/>
            <a:ext cx="432067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        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Сергий – строитель</a:t>
            </a:r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1925 г.</a:t>
            </a:r>
          </a:p>
        </p:txBody>
      </p:sp>
    </p:spTree>
    <p:extLst>
      <p:ext uri="{BB962C8B-B14F-4D97-AF65-F5344CB8AC3E}">
        <p14:creationId xmlns:p14="http://schemas.microsoft.com/office/powerpoint/2010/main" val="808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14523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8994"/>
            <a:ext cx="7207099" cy="5712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8558" y="5992463"/>
            <a:ext cx="788958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Выставка демонстрируется на абонементе Центральной районной библиотеки </a:t>
            </a:r>
            <a:endParaRPr lang="ru-RU" sz="16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9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14523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3091" r="4431" b="9094"/>
          <a:stretch/>
        </p:blipFill>
        <p:spPr>
          <a:xfrm rot="16200000">
            <a:off x="272590" y="1402586"/>
            <a:ext cx="3703781" cy="2466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4231" r="7601" b="6975"/>
          <a:stretch/>
        </p:blipFill>
        <p:spPr>
          <a:xfrm>
            <a:off x="4201842" y="1124744"/>
            <a:ext cx="4033230" cy="280831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827584" y="4725144"/>
            <a:ext cx="7417259" cy="1446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1" cap="none" spc="0" dirty="0" smtClean="0">
              <a:ln w="1905"/>
              <a:solidFill>
                <a:srgbClr val="66409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cap="none" spc="0" dirty="0" smtClean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сотрудника ЦБС «Дивеевского района»</a:t>
            </a:r>
          </a:p>
          <a:p>
            <a:pPr algn="ctr"/>
            <a:r>
              <a:rPr lang="ru-RU" b="1" cap="none" spc="0" dirty="0" smtClean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 Масликова  С.И.)  в велопробеге, </a:t>
            </a:r>
          </a:p>
          <a:p>
            <a:pPr algn="ctr"/>
            <a:r>
              <a:rPr lang="ru-RU" b="1" cap="none" spc="0" dirty="0" smtClean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посвященному </a:t>
            </a:r>
            <a:r>
              <a:rPr lang="ru-RU" b="1" dirty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none" spc="0" dirty="0" smtClean="0">
                <a:ln w="1905"/>
                <a:solidFill>
                  <a:srgbClr val="664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300-летию Сергия Радонежского</a:t>
            </a:r>
          </a:p>
          <a:p>
            <a:pPr algn="ctr"/>
            <a:endParaRPr lang="ru-RU" b="1" cap="none" spc="0" dirty="0">
              <a:ln w="1905"/>
              <a:solidFill>
                <a:srgbClr val="66409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yrillic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14523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7843" y="836712"/>
            <a:ext cx="7357463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учреждение культуры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«Межпоселенческая централизованная библиотечная система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Дивеевского района»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Центральная районная библиотека</a:t>
            </a:r>
            <a:r>
              <a:rPr lang="ru-RU" sz="20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8908" y="2524149"/>
            <a:ext cx="473533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Ответственный – О.Н. Шелехова</a:t>
            </a:r>
          </a:p>
          <a:p>
            <a:pPr algn="ctr"/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Подбор материала – Т. А. Мокшанова</a:t>
            </a:r>
          </a:p>
          <a:p>
            <a:pPr algn="ctr"/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Дизайн и программирование – Т. Н. Козина</a:t>
            </a:r>
          </a:p>
          <a:p>
            <a:pPr algn="ctr"/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3044" y="4149080"/>
            <a:ext cx="4787464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Наш адрес: 607320, Нижегородская область,</a:t>
            </a:r>
          </a:p>
          <a:p>
            <a:pPr algn="ctr"/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Дивеевский район, село Дивеево,</a:t>
            </a:r>
            <a:r>
              <a:rPr lang="ru-RU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лица Октябрьская, дом 16</a:t>
            </a:r>
          </a:p>
          <a:p>
            <a:pPr algn="ctr"/>
            <a:r>
              <a:rPr lang="ru-RU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Телефон: 8(83134) 4-24-65</a:t>
            </a:r>
          </a:p>
          <a:p>
            <a:pPr algn="ctr"/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факс: 8(83134) 4-23-63</a:t>
            </a:r>
          </a:p>
          <a:p>
            <a:pPr algn="ctr"/>
            <a:r>
              <a:rPr lang="ru-RU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http</a:t>
            </a:r>
            <a:r>
              <a:rPr lang="ru-RU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divbibl</a:t>
            </a:r>
            <a:r>
              <a:rPr lang="ru-RU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ru</a:t>
            </a:r>
          </a:p>
          <a:p>
            <a:pPr algn="ctr"/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diweewo@yandex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ru</a:t>
            </a:r>
            <a:endParaRPr lang="ru-RU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6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20" y="980728"/>
            <a:ext cx="4572000" cy="2862322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«Сие же, что нами было написано, государь самодержец Алексей Михайлович повелел напечатать, меня же келаря Симона, изволил расспросить о чудесах святого Сергия и указал мне впредь чудеса святого описывать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.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 И если где кто призовёт  его  с верою сердечной, непременно получает без печали; так же мёд и хлеб его, чудотворца, домой в путешествия берут и от того исцеляются».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yrillicOld" pitchFamily="2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75274" y="4767670"/>
            <a:ext cx="45720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Азарьян, С. </a:t>
            </a:r>
          </a:p>
          <a:p>
            <a:pPr algn="just"/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 чудесах Преподобного Сергия / С. Азарьян // Москва. - 1992. - № 9-10. – С. 194-202.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0" y="1824524"/>
            <a:ext cx="3246823" cy="459104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41" y="652771"/>
            <a:ext cx="1113337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3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" y="128268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http://www.buklit.ru/covers/21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43166"/>
            <a:ext cx="2061071" cy="284194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539552" y="1997907"/>
            <a:ext cx="3672408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Борисов, Н. С. </a:t>
            </a:r>
          </a:p>
          <a:p>
            <a:pPr algn="just"/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свеча бы не угасла…: исторический портрет Сергия Радонежского / Н. С. Борисов.  – М. : Мол. Гвардия, 1990. – 301 </a:t>
            </a:r>
            <a:r>
              <a:rPr lang="en-US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с., ил. –  (Исторические портреты).</a:t>
            </a:r>
            <a:endParaRPr lang="ru-RU" sz="1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/>
          <a:stretch/>
        </p:blipFill>
        <p:spPr bwMode="auto">
          <a:xfrm>
            <a:off x="5430586" y="2013218"/>
            <a:ext cx="1954367" cy="305927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4499558" y="5157192"/>
            <a:ext cx="381642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Борисов, Н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С</a:t>
            </a: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Сергий Радонежский / Н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С</a:t>
            </a: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Борисов. – 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3-е </a:t>
            </a: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изд. – М.: Молодая гвардия, 2004. –  298[6] с. – (Жизнь замечательных людей).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1" y="489289"/>
            <a:ext cx="7025615" cy="15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9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kupiknigi.ru/multimedia/books_covers/1003587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77" y="986773"/>
            <a:ext cx="3224562" cy="494890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4162036" y="946337"/>
            <a:ext cx="4373201" cy="2031325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«Сергий потребовал от братии твёрдо следовать заповеди: «ничем собственным  не владеть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никому,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ничто своим не называть, но всё общим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считать.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Больше стал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заботиться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монастырь и о пропитании нищих и убогих, странников и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богомольцев».</a:t>
            </a:r>
            <a:endParaRPr lang="ru-RU" dirty="0">
              <a:solidFill>
                <a:prstClr val="black"/>
              </a:solidFill>
              <a:latin typeface="CyrillicOld" pitchFamily="2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62035" y="4839877"/>
            <a:ext cx="4373201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  <a:defRPr/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Карпов, А. Ю.</a:t>
            </a:r>
            <a:b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Самые знаменитые святые и чудотворцы России   / А. Ю.  Карпов . – М.: Вече, 2002. –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512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 – (Самые знаменитые).</a:t>
            </a:r>
          </a:p>
        </p:txBody>
      </p:sp>
    </p:spTree>
    <p:extLst>
      <p:ext uri="{BB962C8B-B14F-4D97-AF65-F5344CB8AC3E}">
        <p14:creationId xmlns:p14="http://schemas.microsoft.com/office/powerpoint/2010/main" val="34185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ruslania.com/pictures/big/97851706627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0750"/>
            <a:ext cx="3284334" cy="4874514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4131198" y="929397"/>
            <a:ext cx="4394142" cy="2305824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«Сам Сергий показывал собой пример трудолюбия: пёк хлебы, шил обувь, носил воду,  рубил  дрова, во всём служил братии, ни на минуту не предавался праздности, а питался хлебом и водою... О Сергии распространилось мнение, что он одарён свыше даром пророчества».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31198" y="4365104"/>
            <a:ext cx="4394142" cy="15081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Font typeface="Wingdings 2" pitchFamily="18" charset="2"/>
              <a:buNone/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Костомаров,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Н. И.</a:t>
            </a:r>
          </a:p>
          <a:p>
            <a:pPr algn="just">
              <a:lnSpc>
                <a:spcPct val="115000"/>
              </a:lnSpc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Русская история в жизнеописаниях ее главнейших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деятелей: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4 томах. Т. 1 / Николай Иванович Костомаров. – М.: РИПОЛ  КЛАССИК, 1998. – 592 с. </a:t>
            </a:r>
            <a:endParaRPr lang="ru-RU" sz="1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Верный своим обетам...Преподобный Тихон Луховский,Костромской чудотворец - Скачать книгу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8" y="1014141"/>
            <a:ext cx="2964085" cy="4767476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995936" y="1019066"/>
            <a:ext cx="4572000" cy="2770310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>
            <a:spAutoFit/>
          </a:bodyPr>
          <a:lstStyle/>
          <a:p>
            <a:pPr lvl="0" algn="just" fontAlgn="base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В книге рассказывается о святой жизни Преподобного Сергия, о чудесной помощи  многим людям, об обители Радонежского чудотворца, Троице-Сергиевой Лавре. В издании помещен также акафист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преподобному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Сергию и статьи известных духовных писателей, посвященных образу и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памяти святого.            </a:t>
            </a:r>
            <a:r>
              <a:rPr lang="ru-RU" sz="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.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CyrillicOld" pitchFamily="2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CyrillicOld" pitchFamily="2" charset="0"/>
                <a:cs typeface="Times New Roman" pitchFamily="18" charset="0"/>
              </a:rPr>
            </a:br>
            <a:endParaRPr lang="ru-RU" sz="2000" dirty="0">
              <a:solidFill>
                <a:prstClr val="black"/>
              </a:solidFill>
              <a:latin typeface="CyrillicOld" pitchFamily="2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4728294"/>
            <a:ext cx="4572000" cy="10695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/>
              </a:rPr>
              <a:t>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Маркова,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</a:t>
            </a:r>
          </a:p>
          <a:p>
            <a:pPr lvl="0" algn="just" fontAlgn="base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Преподобный Сергий Радонежский / </a:t>
            </a:r>
            <a:endParaRPr lang="ru-RU" sz="16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lnSpc>
                <a:spcPct val="107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Маркова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М.: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Благовест,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2010 . – 496 с.</a:t>
            </a:r>
          </a:p>
        </p:txBody>
      </p:sp>
    </p:spTree>
    <p:extLst>
      <p:ext uri="{BB962C8B-B14F-4D97-AF65-F5344CB8AC3E}">
        <p14:creationId xmlns:p14="http://schemas.microsoft.com/office/powerpoint/2010/main" val="7336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davlekanovo-cbs.my1.ru/100_velikikh_rossij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/>
          <a:stretch/>
        </p:blipFill>
        <p:spPr bwMode="auto">
          <a:xfrm>
            <a:off x="755576" y="1224151"/>
            <a:ext cx="2981067" cy="457301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4014192" y="1190723"/>
            <a:ext cx="4572000" cy="3352328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/>
                <a:cs typeface="Times New Roman"/>
              </a:rPr>
              <a:t>«В день Куликовской битвы, 8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/>
                <a:cs typeface="Times New Roman"/>
              </a:rPr>
              <a:t>сентября,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/>
                <a:cs typeface="Times New Roman"/>
              </a:rPr>
              <a:t>все иноки Троицкого монастыря вместе с Сергием ни на минуту не прекращали молитвы за русское воинство. Сам Сергий стоял в храме, а духом был на поле боя. Он видел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/>
                <a:cs typeface="Times New Roman"/>
              </a:rPr>
              <a:t>всё,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/>
                <a:cs typeface="Times New Roman"/>
              </a:rPr>
              <a:t>что там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/>
                <a:cs typeface="Times New Roman"/>
              </a:rPr>
              <a:t>происходит,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/>
                <a:cs typeface="Times New Roman"/>
              </a:rPr>
              <a:t>и как очевидец рассказывал братии о ходе сражения. Время от времени  он называл по имени павших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/>
                <a:cs typeface="Times New Roman"/>
              </a:rPr>
              <a:t>героев. 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/>
                <a:cs typeface="Times New Roman"/>
              </a:rPr>
              <a:t>Наконец  он возвестил им о совершенном поражении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ea typeface="Calibri"/>
                <a:cs typeface="Times New Roman"/>
              </a:rPr>
              <a:t>врагов».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yrillicOld" pitchFamily="2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14192" y="4922409"/>
            <a:ext cx="4572000" cy="11597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defRPr/>
            </a:pP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 Рыжов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, К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 В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</a:p>
          <a:p>
            <a:pPr marL="184150" algn="just">
              <a:lnSpc>
                <a:spcPct val="107000"/>
              </a:lnSpc>
              <a:defRPr/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100 великих россиян / К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 В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 Рыжов. –    М.: Вече, 2008. –  480 с.</a:t>
            </a:r>
          </a:p>
          <a:p>
            <a:pPr algn="just">
              <a:defRPr/>
            </a:pP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8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:\Сергий Радонежский\Рам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" y="128269"/>
            <a:ext cx="8901906" cy="6665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SERVER-PC\Users\Public\Т.Н\Scan-140924-00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412774"/>
            <a:ext cx="3098152" cy="446400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4018988" y="1412775"/>
            <a:ext cx="4572000" cy="923330"/>
          </a:xfrm>
          <a:prstGeom prst="rect">
            <a:avLst/>
          </a:prstGeom>
          <a:ln>
            <a:solidFill>
              <a:srgbClr val="66409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yrillicOld" pitchFamily="2" charset="0"/>
                <a:cs typeface="Times New Roman" pitchFamily="18" charset="0"/>
              </a:rPr>
              <a:t>Автор повествует о старце на основании летописей и  сказаний великолепным  литературным языком.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4446977"/>
            <a:ext cx="4572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Чарская, Л. А.</a:t>
            </a:r>
          </a:p>
          <a:p>
            <a:pPr algn="just">
              <a:defRPr/>
            </a:pP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Один за </a:t>
            </a:r>
            <a:r>
              <a:rPr lang="ru-RU" sz="16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всех: </a:t>
            </a:r>
            <a:r>
              <a:rPr lang="ru-RU" sz="16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повесть о жизни великого подвижника земли русской / Лидия Алексеевна Чарская.    -   М.:  Вече:  Грифъ, 2014. –  168 с.: ил. –  (Светлая поляна). </a:t>
            </a:r>
          </a:p>
        </p:txBody>
      </p:sp>
    </p:spTree>
    <p:extLst>
      <p:ext uri="{BB962C8B-B14F-4D97-AF65-F5344CB8AC3E}">
        <p14:creationId xmlns:p14="http://schemas.microsoft.com/office/powerpoint/2010/main" val="6349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2033</TotalTime>
  <Words>1692</Words>
  <Application>Microsoft Office PowerPoint</Application>
  <PresentationFormat>Экран (4:3)</PresentationFormat>
  <Paragraphs>108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BEST</dc:creator>
  <cp:lastModifiedBy>solo</cp:lastModifiedBy>
  <cp:revision>88</cp:revision>
  <dcterms:created xsi:type="dcterms:W3CDTF">2014-09-30T09:41:43Z</dcterms:created>
  <dcterms:modified xsi:type="dcterms:W3CDTF">2015-07-15T05:32:11Z</dcterms:modified>
</cp:coreProperties>
</file>